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</p:sldIdLst>
  <p:sldSz cy="5143500" cx="9144000"/>
  <p:notesSz cx="6858000" cy="9144000"/>
  <p:embeddedFontLst>
    <p:embeddedFont>
      <p:font typeface="Roboto"/>
      <p:regular r:id="rId34"/>
      <p:bold r:id="rId35"/>
      <p:italic r:id="rId36"/>
      <p:boldItalic r:id="rId37"/>
    </p:embeddedFont>
    <p:embeddedFont>
      <p:font typeface="PT Sans Narrow"/>
      <p:regular r:id="rId38"/>
      <p:bold r:id="rId39"/>
    </p:embeddedFont>
    <p:embeddedFont>
      <p:font typeface="Open Sans"/>
      <p:regular r:id="rId40"/>
      <p:bold r:id="rId41"/>
      <p:italic r:id="rId42"/>
      <p:boldItalic r:id="rId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557359D8-A797-47AB-B538-99E2126F6E5D}">
  <a:tblStyle styleId="{557359D8-A797-47AB-B538-99E2126F6E5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OpenSans-regular.fntdata"/><Relationship Id="rId20" Type="http://schemas.openxmlformats.org/officeDocument/2006/relationships/slide" Target="slides/slide14.xml"/><Relationship Id="rId42" Type="http://schemas.openxmlformats.org/officeDocument/2006/relationships/font" Target="fonts/OpenSans-italic.fntdata"/><Relationship Id="rId41" Type="http://schemas.openxmlformats.org/officeDocument/2006/relationships/font" Target="fonts/OpenSans-bold.fntdata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43" Type="http://schemas.openxmlformats.org/officeDocument/2006/relationships/font" Target="fonts/OpenSans-boldItalic.fntdata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font" Target="fonts/Roboto-bold.fntdata"/><Relationship Id="rId12" Type="http://schemas.openxmlformats.org/officeDocument/2006/relationships/slide" Target="slides/slide6.xml"/><Relationship Id="rId34" Type="http://schemas.openxmlformats.org/officeDocument/2006/relationships/font" Target="fonts/Roboto-regular.fntdata"/><Relationship Id="rId15" Type="http://schemas.openxmlformats.org/officeDocument/2006/relationships/slide" Target="slides/slide9.xml"/><Relationship Id="rId37" Type="http://schemas.openxmlformats.org/officeDocument/2006/relationships/font" Target="fonts/Roboto-boldItalic.fntdata"/><Relationship Id="rId14" Type="http://schemas.openxmlformats.org/officeDocument/2006/relationships/slide" Target="slides/slide8.xml"/><Relationship Id="rId36" Type="http://schemas.openxmlformats.org/officeDocument/2006/relationships/font" Target="fonts/Roboto-italic.fntdata"/><Relationship Id="rId17" Type="http://schemas.openxmlformats.org/officeDocument/2006/relationships/slide" Target="slides/slide11.xml"/><Relationship Id="rId39" Type="http://schemas.openxmlformats.org/officeDocument/2006/relationships/font" Target="fonts/PTSansNarrow-bold.fntdata"/><Relationship Id="rId16" Type="http://schemas.openxmlformats.org/officeDocument/2006/relationships/slide" Target="slides/slide10.xml"/><Relationship Id="rId38" Type="http://schemas.openxmlformats.org/officeDocument/2006/relationships/font" Target="fonts/PTSansNarrow-regular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4bcc35ec0e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24bcc35ec0e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4bcc35ec0e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24bcc35ec0e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4bcc35ec0e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24bcc35ec0e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4bcc35ec0e_2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24bcc35ec0e_2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4bcc35ec0e_2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24bcc35ec0e_2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4bcc35ec0e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4bcc35ec0e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4bcc35ec0e_5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24bcc35ec0e_5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4bcc35ec0e_2_2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24bcc35ec0e_2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4bcc35ec0e_2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24bcc35ec0e_2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4bcc35ec0e_2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24bcc35ec0e_2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4bcc35ec0e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4bcc35ec0e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4bcc35ec0e_2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24bcc35ec0e_2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4bcc35ec0e_2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4bcc35ec0e_2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4bcc35ec0e_2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24bcc35ec0e_2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4bcc35ec0e_2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24bcc35ec0e_2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24bcc35ec0e_2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24bcc35ec0e_2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24bcc35ec0e_2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24bcc35ec0e_2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24bcc35ec0e_2_2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24bcc35ec0e_2_2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24bcc35ec0e_2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24bcc35ec0e_2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4bcc35ec0e_2_2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24bcc35ec0e_2_2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4bcc35ec0e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24bcc35ec0e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4bcc35ec0e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24bcc35ec0e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4bcc35ec0e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24bcc35ec0e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4bcc35ec0e_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24bcc35ec0e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4bcc35ec0e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24bcc35ec0e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4bcc35ec0e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24bcc35ec0e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2" name="Google Shape;12;p2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13" name="Google Shape;13;p2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" name="Google Shape;14;p2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5" name="Google Shape;15;p2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16" name="Google Shape;16;p2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8" name="Google Shape;18;p2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9" name="Google Shape;19;p2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1"/>
          <p:cNvSpPr txBox="1"/>
          <p:nvPr>
            <p:ph hasCustomPrompt="1" type="title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1"/>
          <p:cNvSpPr txBox="1"/>
          <p:nvPr>
            <p:ph idx="1" type="body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9" name="Google Shape;5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3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" type="body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5"/>
          <p:cNvSpPr txBox="1"/>
          <p:nvPr>
            <p:ph idx="2" type="body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6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7" name="Google Shape;47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>
            <p:ph idx="1" type="body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/>
        </p:txBody>
      </p:sp>
      <p:sp>
        <p:nvSpPr>
          <p:cNvPr id="54" name="Google Shape;5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trop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Relationship Id="rId4" Type="http://schemas.openxmlformats.org/officeDocument/2006/relationships/image" Target="../media/image16.png"/><Relationship Id="rId5" Type="http://schemas.openxmlformats.org/officeDocument/2006/relationships/image" Target="../media/image14.png"/><Relationship Id="rId6" Type="http://schemas.openxmlformats.org/officeDocument/2006/relationships/image" Target="../media/image4.png"/><Relationship Id="rId7" Type="http://schemas.openxmlformats.org/officeDocument/2006/relationships/image" Target="../media/image2.png"/><Relationship Id="rId8" Type="http://schemas.openxmlformats.org/officeDocument/2006/relationships/image" Target="../media/image1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8.png"/><Relationship Id="rId4" Type="http://schemas.openxmlformats.org/officeDocument/2006/relationships/image" Target="../media/image2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3.png"/><Relationship Id="rId4" Type="http://schemas.openxmlformats.org/officeDocument/2006/relationships/image" Target="../media/image19.png"/><Relationship Id="rId5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Анализ пандемии Covid-19 в регионах России</a:t>
            </a:r>
            <a:endParaRPr/>
          </a:p>
        </p:txBody>
      </p:sp>
      <p:sp>
        <p:nvSpPr>
          <p:cNvPr id="67" name="Google Shape;67;p13"/>
          <p:cNvSpPr txBox="1"/>
          <p:nvPr>
            <p:ph idx="1" type="subTitle"/>
          </p:nvPr>
        </p:nvSpPr>
        <p:spPr>
          <a:xfrm>
            <a:off x="2137225" y="2850055"/>
            <a:ext cx="4870500" cy="117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Выполнили: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Митрофанова Анна (21.Б11),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Пронина Надежда (21.Б13), Альжапарова Альбина (21.Б13)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Для Бурятии</a:t>
            </a:r>
            <a:endParaRPr/>
          </a:p>
        </p:txBody>
      </p:sp>
      <p:sp>
        <p:nvSpPr>
          <p:cNvPr id="138" name="Google Shape;138;p22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Коэффициент корреляции Пирсона между числом зарегистрированных случаев и числом выздоровлений: </a:t>
            </a:r>
            <a:r>
              <a:rPr b="1" lang="ru"/>
              <a:t>0.9629350943173044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Коэффициент корреляции Пирсона между числом зарегистрированных случаев и числом смертей: </a:t>
            </a:r>
            <a:r>
              <a:rPr b="1" lang="ru"/>
              <a:t>0.9839010755193831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23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5" name="Google Shape;14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"/>
            <a:ext cx="9144001" cy="4893337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3"/>
          <p:cNvSpPr txBox="1"/>
          <p:nvPr/>
        </p:nvSpPr>
        <p:spPr>
          <a:xfrm>
            <a:off x="925750" y="1829425"/>
            <a:ext cx="49935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rgbClr val="0F172A"/>
              </a:solidFill>
              <a:highlight>
                <a:srgbClr val="FCFCFC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2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3" name="Google Shape;15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1619"/>
            <a:ext cx="9144000" cy="4840262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4"/>
          <p:cNvSpPr txBox="1"/>
          <p:nvPr/>
        </p:nvSpPr>
        <p:spPr>
          <a:xfrm>
            <a:off x="7102500" y="649950"/>
            <a:ext cx="17298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/>
              <a:t>Бурятия</a:t>
            </a:r>
            <a:endParaRPr b="1" sz="15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5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Динамика</a:t>
            </a:r>
            <a:endParaRPr/>
          </a:p>
        </p:txBody>
      </p:sp>
      <p:pic>
        <p:nvPicPr>
          <p:cNvPr id="160" name="Google Shape;16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9400" y="1756799"/>
            <a:ext cx="7625200" cy="28434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37000"/>
              </a:srgbClr>
            </a:outerShdw>
          </a:effec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Средние значения для Оренбургской области </a:t>
            </a:r>
            <a:r>
              <a:rPr lang="ru">
                <a:solidFill>
                  <a:srgbClr val="E69138"/>
                </a:solidFill>
              </a:rPr>
              <a:t>(количество зараженных за день)</a:t>
            </a:r>
            <a:endParaRPr>
              <a:solidFill>
                <a:srgbClr val="E69138"/>
              </a:solidFill>
            </a:endParaRPr>
          </a:p>
        </p:txBody>
      </p:sp>
      <p:sp>
        <p:nvSpPr>
          <p:cNvPr id="166" name="Google Shape;166;p26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67" name="Google Shape;167;p26"/>
          <p:cNvGraphicFramePr/>
          <p:nvPr/>
        </p:nvGraphicFramePr>
        <p:xfrm>
          <a:off x="952500" y="15702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{557359D8-A797-47AB-B538-99E2126F6E5D}</a:tableStyleId>
              </a:tblPr>
              <a:tblGrid>
                <a:gridCol w="1809750"/>
                <a:gridCol w="1809750"/>
                <a:gridCol w="1809750"/>
                <a:gridCol w="18097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/>
                        <a:t>Оренбург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/>
                        <a:t>Абсолютный прирост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/>
                        <a:t>Темп роста (в %)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/>
                        <a:t>Темп прироста </a:t>
                      </a:r>
                      <a:endParaRPr b="1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/>
                        <a:t>(в %)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/>
                        <a:t>За весь период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0.017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100.284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0.284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/>
                        <a:t>С начала до дня с максимальным показателем заражений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3.189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100.78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0.784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/>
                        <a:t>С дня с максимальным показателем заражений до конца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3.171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99.503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-0.496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5000" y="-120412"/>
            <a:ext cx="6776375" cy="5384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85575" y="597875"/>
            <a:ext cx="9658825" cy="3539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9"/>
          <p:cNvSpPr txBox="1"/>
          <p:nvPr>
            <p:ph type="title"/>
          </p:nvPr>
        </p:nvSpPr>
        <p:spPr>
          <a:xfrm>
            <a:off x="286350" y="1693200"/>
            <a:ext cx="8571300" cy="175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Гипотеза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</a:rPr>
              <a:t>Эффективность вакцины в регионах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0"/>
          <p:cNvSpPr txBox="1"/>
          <p:nvPr>
            <p:ph type="title"/>
          </p:nvPr>
        </p:nvSpPr>
        <p:spPr>
          <a:xfrm>
            <a:off x="223450" y="2307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Санкт-Петербург</a:t>
            </a:r>
            <a:endParaRPr/>
          </a:p>
        </p:txBody>
      </p:sp>
      <p:pic>
        <p:nvPicPr>
          <p:cNvPr id="188" name="Google Shape;18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9025" y="803425"/>
            <a:ext cx="6544299" cy="434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8037" y="126062"/>
            <a:ext cx="6847924" cy="4891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/>
          <p:nvPr>
            <p:ph type="title"/>
          </p:nvPr>
        </p:nvSpPr>
        <p:spPr>
          <a:xfrm>
            <a:off x="117350" y="44775"/>
            <a:ext cx="4626600" cy="50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Как появилась пандемия?</a:t>
            </a:r>
            <a:endParaRPr/>
          </a:p>
        </p:txBody>
      </p:sp>
      <p:sp>
        <p:nvSpPr>
          <p:cNvPr id="73" name="Google Shape;73;p14"/>
          <p:cNvSpPr txBox="1"/>
          <p:nvPr>
            <p:ph idx="1" type="body"/>
          </p:nvPr>
        </p:nvSpPr>
        <p:spPr>
          <a:xfrm>
            <a:off x="454900" y="546075"/>
            <a:ext cx="2032500" cy="256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 sz="1300"/>
              <a:t>китайская ученая пинь минь синь сьела бэбифокс и заразилась</a:t>
            </a:r>
            <a:endParaRPr sz="1300"/>
          </a:p>
        </p:txBody>
      </p:sp>
      <p:pic>
        <p:nvPicPr>
          <p:cNvPr id="74" name="Google Shape;7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0474" y="1640150"/>
            <a:ext cx="2206926" cy="2131326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4"/>
          <p:cNvSpPr txBox="1"/>
          <p:nvPr/>
        </p:nvSpPr>
        <p:spPr>
          <a:xfrm>
            <a:off x="2915100" y="638250"/>
            <a:ext cx="16569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она не хотела болеть одна и стала всех облизывать</a:t>
            </a:r>
            <a:endParaRPr sz="1200"/>
          </a:p>
        </p:txBody>
      </p:sp>
      <p:pic>
        <p:nvPicPr>
          <p:cNvPr id="76" name="Google Shape;76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12498" y="1377150"/>
            <a:ext cx="2736850" cy="3656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30600" y="1566950"/>
            <a:ext cx="1360450" cy="1328050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4"/>
          <p:cNvSpPr txBox="1"/>
          <p:nvPr/>
        </p:nvSpPr>
        <p:spPr>
          <a:xfrm>
            <a:off x="5832125" y="474600"/>
            <a:ext cx="1953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жертвы наивно трогали глаза</a:t>
            </a:r>
            <a:endParaRPr/>
          </a:p>
        </p:txBody>
      </p:sp>
      <p:pic>
        <p:nvPicPr>
          <p:cNvPr id="79" name="Google Shape;79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00150" y="1090200"/>
            <a:ext cx="1785581" cy="1211975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4"/>
          <p:cNvSpPr txBox="1"/>
          <p:nvPr/>
        </p:nvSpPr>
        <p:spPr>
          <a:xfrm>
            <a:off x="5740050" y="2479325"/>
            <a:ext cx="2137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пандемия распространилась, люди озверели</a:t>
            </a:r>
            <a:endParaRPr/>
          </a:p>
        </p:txBody>
      </p:sp>
      <p:pic>
        <p:nvPicPr>
          <p:cNvPr id="81" name="Google Shape;81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674450" y="3310626"/>
            <a:ext cx="2137801" cy="184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689500" y="2541502"/>
            <a:ext cx="1263009" cy="1328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Вакцинация</a:t>
            </a:r>
            <a:endParaRPr/>
          </a:p>
        </p:txBody>
      </p:sp>
      <p:sp>
        <p:nvSpPr>
          <p:cNvPr id="199" name="Google Shape;199;p32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1F2328"/>
              </a:buClr>
              <a:buSzPts val="1800"/>
              <a:buChar char="●"/>
            </a:pPr>
            <a:r>
              <a:rPr lang="ru">
                <a:solidFill>
                  <a:srgbClr val="1F2328"/>
                </a:solidFill>
              </a:rPr>
              <a:t>2 декабря 2020 года президент России Владимир Путин поручил начать вакцинацию населения против COVID-19 </a:t>
            </a:r>
            <a:endParaRPr>
              <a:solidFill>
                <a:srgbClr val="1F2328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F2328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rgbClr val="1F2328"/>
              </a:buClr>
              <a:buSzPts val="1800"/>
              <a:buChar char="●"/>
            </a:pPr>
            <a:r>
              <a:rPr lang="ru">
                <a:solidFill>
                  <a:srgbClr val="1F2328"/>
                </a:solidFill>
              </a:rPr>
              <a:t>По состоянию на 24 декабря 2021 года в России было полностью привито 72,7 млн человек, или 45,3 % от населения в целом, в этот же день вице-премьер Татьяна Голикова заявила, что уровень коллективного иммунитета к COVID-19 в России составляет 60,4 %</a:t>
            </a:r>
            <a:endParaRPr>
              <a:solidFill>
                <a:srgbClr val="1F2328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Значения темпа прироста для Санкт-Петербурга </a:t>
            </a:r>
            <a:endParaRPr/>
          </a:p>
        </p:txBody>
      </p:sp>
      <p:sp>
        <p:nvSpPr>
          <p:cNvPr id="205" name="Google Shape;205;p33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06" name="Google Shape;20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7625" y="1077825"/>
            <a:ext cx="7428775" cy="179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8718" y="3006525"/>
            <a:ext cx="7806584" cy="179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4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4800"/>
              <a:t>А</a:t>
            </a:r>
            <a:r>
              <a:rPr lang="ru" sz="4800"/>
              <a:t>нализ числа заболеваний</a:t>
            </a:r>
            <a:endParaRPr sz="4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4800"/>
              <a:t>на выходных</a:t>
            </a:r>
            <a:endParaRPr sz="4800"/>
          </a:p>
        </p:txBody>
      </p:sp>
      <p:sp>
        <p:nvSpPr>
          <p:cNvPr id="213" name="Google Shape;213;p34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datetime.weekday(“date”)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Бурятия</a:t>
            </a:r>
            <a:endParaRPr/>
          </a:p>
        </p:txBody>
      </p:sp>
      <p:sp>
        <p:nvSpPr>
          <p:cNvPr id="219" name="Google Shape;219;p35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20" name="Google Shape;22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250" y="1112825"/>
            <a:ext cx="8191500" cy="349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Оренбург</a:t>
            </a:r>
            <a:endParaRPr/>
          </a:p>
        </p:txBody>
      </p:sp>
      <p:sp>
        <p:nvSpPr>
          <p:cNvPr id="226" name="Google Shape;226;p36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27" name="Google Shape;22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1025" y="1103300"/>
            <a:ext cx="7981950" cy="3514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Санкт-Петербург</a:t>
            </a:r>
            <a:endParaRPr/>
          </a:p>
        </p:txBody>
      </p:sp>
      <p:sp>
        <p:nvSpPr>
          <p:cNvPr id="233" name="Google Shape;233;p37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34" name="Google Shape;23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375" y="1055688"/>
            <a:ext cx="7715250" cy="3609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Ростов</a:t>
            </a:r>
            <a:endParaRPr/>
          </a:p>
        </p:txBody>
      </p:sp>
      <p:sp>
        <p:nvSpPr>
          <p:cNvPr id="240" name="Google Shape;240;p38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41" name="Google Shape;24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5275" y="1146175"/>
            <a:ext cx="8553450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Крым</a:t>
            </a:r>
            <a:endParaRPr/>
          </a:p>
        </p:txBody>
      </p:sp>
      <p:sp>
        <p:nvSpPr>
          <p:cNvPr id="247" name="Google Shape;247;p39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48" name="Google Shape;24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6700" y="1152463"/>
            <a:ext cx="8410575" cy="3362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5"/>
          <p:cNvSpPr txBox="1"/>
          <p:nvPr>
            <p:ph type="title"/>
          </p:nvPr>
        </p:nvSpPr>
        <p:spPr>
          <a:xfrm>
            <a:off x="290975" y="1731750"/>
            <a:ext cx="4045200" cy="168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Особенности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проекта</a:t>
            </a:r>
            <a:endParaRPr/>
          </a:p>
        </p:txBody>
      </p:sp>
      <p:sp>
        <p:nvSpPr>
          <p:cNvPr id="88" name="Google Shape;88;p15"/>
          <p:cNvSpPr txBox="1"/>
          <p:nvPr>
            <p:ph idx="2" type="body"/>
          </p:nvPr>
        </p:nvSpPr>
        <p:spPr>
          <a:xfrm>
            <a:off x="4640575" y="724200"/>
            <a:ext cx="4344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FF00"/>
                </a:solidFill>
              </a:rPr>
              <a:t>Выбранные регионы: </a:t>
            </a:r>
            <a:r>
              <a:rPr lang="ru"/>
              <a:t>Оренбург, Бурятия, Крым, Москва, СПб, Ростов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FF00"/>
                </a:solidFill>
              </a:rPr>
              <a:t>Рассмотренный период:</a:t>
            </a:r>
            <a:r>
              <a:rPr lang="ru"/>
              <a:t> январь 2020 - февраль 2023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/>
              <a:t>есть возможность рассмотреть </a:t>
            </a:r>
            <a:r>
              <a:rPr lang="ru">
                <a:solidFill>
                  <a:schemeClr val="accent6"/>
                </a:solidFill>
              </a:rPr>
              <a:t>более узкий промежуток времени</a:t>
            </a:r>
            <a:endParaRPr>
              <a:solidFill>
                <a:schemeClr val="accent6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/>
              <a:t>Код проекта находится  в </a:t>
            </a:r>
            <a:r>
              <a:rPr lang="ru">
                <a:solidFill>
                  <a:schemeClr val="accent6"/>
                </a:solidFill>
              </a:rPr>
              <a:t>репозитории Github</a:t>
            </a:r>
            <a:endParaRPr>
              <a:solidFill>
                <a:schemeClr val="accent6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995">
              <a:solidFill>
                <a:srgbClr val="1F2328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9" name="Google Shape;8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96400" y="3416400"/>
            <a:ext cx="1788175" cy="155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16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6" name="Google Shape;9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4771"/>
            <a:ext cx="9144002" cy="48037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7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2" name="Google Shape;10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4" y="1"/>
            <a:ext cx="914402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7"/>
          <p:cNvSpPr txBox="1"/>
          <p:nvPr/>
        </p:nvSpPr>
        <p:spPr>
          <a:xfrm>
            <a:off x="1052600" y="190800"/>
            <a:ext cx="4771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rgbClr val="1F2328"/>
                </a:solidFill>
                <a:highlight>
                  <a:srgbClr val="FFFFFF"/>
                </a:highlight>
              </a:rPr>
              <a:t>Динамика новых случаев для разных регионов</a:t>
            </a:r>
            <a:endParaRPr b="1" sz="17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18"/>
          <p:cNvPicPr preferRelativeResize="0"/>
          <p:nvPr/>
        </p:nvPicPr>
        <p:blipFill rotWithShape="1">
          <a:blip r:embed="rId3">
            <a:alphaModFix/>
          </a:blip>
          <a:srcRect b="7952" l="0" r="0" t="0"/>
          <a:stretch/>
        </p:blipFill>
        <p:spPr>
          <a:xfrm>
            <a:off x="874250" y="0"/>
            <a:ext cx="7172085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8"/>
          <p:cNvSpPr txBox="1"/>
          <p:nvPr>
            <p:ph idx="1" type="body"/>
          </p:nvPr>
        </p:nvSpPr>
        <p:spPr>
          <a:xfrm>
            <a:off x="2009800" y="70900"/>
            <a:ext cx="3439200" cy="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55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/>
              <a:t>данные за 01.01.2020-01.01.2023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9"/>
          <p:cNvSpPr txBox="1"/>
          <p:nvPr>
            <p:ph type="title"/>
          </p:nvPr>
        </p:nvSpPr>
        <p:spPr>
          <a:xfrm>
            <a:off x="311700" y="274425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Течение пандемии в Бурятии в 2022 году</a:t>
            </a:r>
            <a:endParaRPr/>
          </a:p>
        </p:txBody>
      </p:sp>
      <p:pic>
        <p:nvPicPr>
          <p:cNvPr id="115" name="Google Shape;115;p19"/>
          <p:cNvPicPr preferRelativeResize="0"/>
          <p:nvPr/>
        </p:nvPicPr>
        <p:blipFill rotWithShape="1">
          <a:blip r:embed="rId3">
            <a:alphaModFix/>
          </a:blip>
          <a:srcRect b="0" l="18167" r="25236" t="0"/>
          <a:stretch/>
        </p:blipFill>
        <p:spPr>
          <a:xfrm>
            <a:off x="5612850" y="1020975"/>
            <a:ext cx="3219450" cy="3669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485863"/>
            <a:ext cx="3514726" cy="2739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26425" y="2206650"/>
            <a:ext cx="1786426" cy="1297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Анализ Динамики на примере Бурятии, 2022</a:t>
            </a:r>
            <a:endParaRPr/>
          </a:p>
        </p:txBody>
      </p:sp>
      <p:sp>
        <p:nvSpPr>
          <p:cNvPr id="123" name="Google Shape;123;p20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4" name="Google Shape;124;p20"/>
          <p:cNvPicPr preferRelativeResize="0"/>
          <p:nvPr/>
        </p:nvPicPr>
        <p:blipFill rotWithShape="1">
          <a:blip r:embed="rId3">
            <a:alphaModFix/>
          </a:blip>
          <a:srcRect b="1846" l="2302" r="967" t="2997"/>
          <a:stretch/>
        </p:blipFill>
        <p:spPr>
          <a:xfrm>
            <a:off x="0" y="144675"/>
            <a:ext cx="9056175" cy="4998824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type="title"/>
          </p:nvPr>
        </p:nvSpPr>
        <p:spPr>
          <a:xfrm>
            <a:off x="902350" y="33191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Анализ Динамики на примере Бурятии, 2022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2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2" name="Google Shape;13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3950"/>
            <a:ext cx="9144002" cy="4889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CE93D8"/>
      </a:accent2>
      <a:accent3>
        <a:srgbClr val="4DB6AC"/>
      </a:accent3>
      <a:accent4>
        <a:srgbClr val="FF9800"/>
      </a:accent4>
      <a:accent5>
        <a:srgbClr val="009668"/>
      </a:accent5>
      <a:accent6>
        <a:srgbClr val="EEFF41"/>
      </a:accent6>
      <a:hlink>
        <a:srgbClr val="009668"/>
      </a:hlink>
      <a:folHlink>
        <a:srgbClr val="00966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